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мать 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Лист2!$A$2:$A$5</c:f>
              <c:strCache>
                <c:ptCount val="4"/>
                <c:pt idx="0">
                  <c:v>незаконченное среднее </c:v>
                </c:pt>
                <c:pt idx="1">
                  <c:v>среднее </c:v>
                </c:pt>
                <c:pt idx="2">
                  <c:v>СПО</c:v>
                </c:pt>
                <c:pt idx="3">
                  <c:v>высшее</c:v>
                </c:pt>
              </c:strCache>
            </c:strRef>
          </c:cat>
          <c:val>
            <c:numRef>
              <c:f>Лист2!$B$2:$B$5</c:f>
              <c:numCache>
                <c:formatCode>General</c:formatCode>
                <c:ptCount val="4"/>
                <c:pt idx="0">
                  <c:v>0.39000000000000007</c:v>
                </c:pt>
                <c:pt idx="1">
                  <c:v>27.330000000000002</c:v>
                </c:pt>
                <c:pt idx="2">
                  <c:v>38.200000000000003</c:v>
                </c:pt>
                <c:pt idx="3">
                  <c:v>25.84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отец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Лист2!$A$2:$A$5</c:f>
              <c:strCache>
                <c:ptCount val="4"/>
                <c:pt idx="0">
                  <c:v>незаконченное среднее </c:v>
                </c:pt>
                <c:pt idx="1">
                  <c:v>среднее </c:v>
                </c:pt>
                <c:pt idx="2">
                  <c:v>СПО</c:v>
                </c:pt>
                <c:pt idx="3">
                  <c:v>высшее</c:v>
                </c:pt>
              </c:strCache>
            </c:strRef>
          </c:cat>
          <c:val>
            <c:numRef>
              <c:f>Лист2!$C$2:$C$5</c:f>
              <c:numCache>
                <c:formatCode>General</c:formatCode>
                <c:ptCount val="4"/>
                <c:pt idx="0">
                  <c:v>0.39000000000000007</c:v>
                </c:pt>
                <c:pt idx="1">
                  <c:v>25.34</c:v>
                </c:pt>
                <c:pt idx="2">
                  <c:v>28.130000000000003</c:v>
                </c:pt>
                <c:pt idx="3">
                  <c:v>22.459999999999997</c:v>
                </c:pt>
              </c:numCache>
            </c:numRef>
          </c:val>
        </c:ser>
        <c:shape val="box"/>
        <c:axId val="40231296"/>
        <c:axId val="40232832"/>
        <c:axId val="0"/>
      </c:bar3DChart>
      <c:catAx>
        <c:axId val="40231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0232832"/>
        <c:crosses val="autoZero"/>
        <c:auto val="1"/>
        <c:lblAlgn val="ctr"/>
        <c:lblOffset val="100"/>
      </c:catAx>
      <c:valAx>
        <c:axId val="40232832"/>
        <c:scaling>
          <c:orientation val="minMax"/>
        </c:scaling>
        <c:axPos val="l"/>
        <c:majorGridlines/>
        <c:numFmt formatCode="General" sourceLinked="1"/>
        <c:tickLblPos val="nextTo"/>
        <c:crossAx val="40231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мать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Лист3!$A$2:$A$5</c:f>
              <c:strCache>
                <c:ptCount val="4"/>
                <c:pt idx="0">
                  <c:v>служащие</c:v>
                </c:pt>
                <c:pt idx="1">
                  <c:v>рабочие</c:v>
                </c:pt>
                <c:pt idx="2">
                  <c:v>сфера обслуживания</c:v>
                </c:pt>
                <c:pt idx="3">
                  <c:v>безработные</c:v>
                </c:pt>
              </c:strCache>
            </c:strRef>
          </c:cat>
          <c:val>
            <c:numRef>
              <c:f>Лист3!$B$2:$B$5</c:f>
              <c:numCache>
                <c:formatCode>General</c:formatCode>
                <c:ptCount val="4"/>
                <c:pt idx="0">
                  <c:v>13.91</c:v>
                </c:pt>
                <c:pt idx="1">
                  <c:v>10.93</c:v>
                </c:pt>
                <c:pt idx="2">
                  <c:v>12.82</c:v>
                </c:pt>
                <c:pt idx="3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отец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Лист3!$A$2:$A$5</c:f>
              <c:strCache>
                <c:ptCount val="4"/>
                <c:pt idx="0">
                  <c:v>служащие</c:v>
                </c:pt>
                <c:pt idx="1">
                  <c:v>рабочие</c:v>
                </c:pt>
                <c:pt idx="2">
                  <c:v>сфера обслуживания</c:v>
                </c:pt>
                <c:pt idx="3">
                  <c:v>безработные</c:v>
                </c:pt>
              </c:strCache>
            </c:strRef>
          </c:cat>
          <c:val>
            <c:numRef>
              <c:f>Лист3!$C$2:$C$5</c:f>
              <c:numCache>
                <c:formatCode>General</c:formatCode>
                <c:ptCount val="4"/>
                <c:pt idx="0">
                  <c:v>6.95</c:v>
                </c:pt>
                <c:pt idx="1">
                  <c:v>36.770000000000003</c:v>
                </c:pt>
                <c:pt idx="2">
                  <c:v>4.2699999999999996</c:v>
                </c:pt>
                <c:pt idx="3">
                  <c:v>1.0900000000000001</c:v>
                </c:pt>
              </c:numCache>
            </c:numRef>
          </c:val>
        </c:ser>
        <c:axId val="41284352"/>
        <c:axId val="58976128"/>
      </c:barChart>
      <c:catAx>
        <c:axId val="41284352"/>
        <c:scaling>
          <c:orientation val="minMax"/>
        </c:scaling>
        <c:axPos val="b"/>
        <c:tickLblPos val="nextTo"/>
        <c:crossAx val="58976128"/>
        <c:crosses val="autoZero"/>
        <c:auto val="1"/>
        <c:lblAlgn val="ctr"/>
        <c:lblOffset val="100"/>
      </c:catAx>
      <c:valAx>
        <c:axId val="58976128"/>
        <c:scaling>
          <c:orientation val="minMax"/>
        </c:scaling>
        <c:axPos val="l"/>
        <c:majorGridlines/>
        <c:numFmt formatCode="General" sourceLinked="1"/>
        <c:tickLblPos val="nextTo"/>
        <c:crossAx val="41284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Лист4!$A$2:$A$5</c:f>
              <c:strCache>
                <c:ptCount val="4"/>
                <c:pt idx="0">
                  <c:v>ВУЗЫ</c:v>
                </c:pt>
                <c:pt idx="1">
                  <c:v>СПО</c:v>
                </c:pt>
                <c:pt idx="2">
                  <c:v>трудоустройство</c:v>
                </c:pt>
                <c:pt idx="3">
                  <c:v>не работающие</c:v>
                </c:pt>
              </c:strCache>
            </c:strRef>
          </c:cat>
          <c:val>
            <c:numRef>
              <c:f>Лист4!$B$2:$B$5</c:f>
              <c:numCache>
                <c:formatCode>General</c:formatCode>
                <c:ptCount val="4"/>
                <c:pt idx="0">
                  <c:v>94.3</c:v>
                </c:pt>
                <c:pt idx="1">
                  <c:v>2.8</c:v>
                </c:pt>
                <c:pt idx="2">
                  <c:v>2.8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556566135508762"/>
          <c:y val="0.31586305225345351"/>
          <c:w val="0.24058264359515619"/>
          <c:h val="0.34352031060876281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Лист5!$B$1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showVal val="1"/>
          </c:dLbls>
          <c:cat>
            <c:strRef>
              <c:f>Лист5!$A$2:$A$6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Лист5!$B$2:$B$6</c:f>
              <c:numCache>
                <c:formatCode>General</c:formatCode>
                <c:ptCount val="5"/>
                <c:pt idx="0">
                  <c:v>3.75</c:v>
                </c:pt>
                <c:pt idx="1">
                  <c:v>3.4899999999999998</c:v>
                </c:pt>
                <c:pt idx="2">
                  <c:v>3.7800000000000002</c:v>
                </c:pt>
                <c:pt idx="3">
                  <c:v>3.56</c:v>
                </c:pt>
                <c:pt idx="4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showVal val="1"/>
          </c:dLbls>
          <c:cat>
            <c:strRef>
              <c:f>Лист5!$A$2:$A$6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Лист5!$C$2:$C$6</c:f>
              <c:numCache>
                <c:formatCode>General</c:formatCode>
                <c:ptCount val="5"/>
                <c:pt idx="0">
                  <c:v>3.4499999999999997</c:v>
                </c:pt>
                <c:pt idx="1">
                  <c:v>3.64</c:v>
                </c:pt>
                <c:pt idx="2">
                  <c:v>3.82</c:v>
                </c:pt>
                <c:pt idx="3">
                  <c:v>3.74</c:v>
                </c:pt>
                <c:pt idx="4">
                  <c:v>4.2</c:v>
                </c:pt>
              </c:numCache>
            </c:numRef>
          </c:val>
        </c:ser>
        <c:ser>
          <c:idx val="2"/>
          <c:order val="2"/>
          <c:tx>
            <c:strRef>
              <c:f>Лист5!$D$1</c:f>
              <c:strCache>
                <c:ptCount val="1"/>
                <c:pt idx="0">
                  <c:v>обществознание</c:v>
                </c:pt>
              </c:strCache>
            </c:strRef>
          </c:tx>
          <c:dLbls>
            <c:showVal val="1"/>
          </c:dLbls>
          <c:cat>
            <c:strRef>
              <c:f>Лист5!$A$2:$A$6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Лист5!$D$2:$D$6</c:f>
              <c:numCache>
                <c:formatCode>General</c:formatCode>
                <c:ptCount val="5"/>
                <c:pt idx="0">
                  <c:v>4.09</c:v>
                </c:pt>
                <c:pt idx="1">
                  <c:v>3.84</c:v>
                </c:pt>
                <c:pt idx="2">
                  <c:v>3.8</c:v>
                </c:pt>
                <c:pt idx="3">
                  <c:v>3.94</c:v>
                </c:pt>
                <c:pt idx="4">
                  <c:v>4.1099999999999994</c:v>
                </c:pt>
              </c:numCache>
            </c:numRef>
          </c:val>
        </c:ser>
        <c:ser>
          <c:idx val="3"/>
          <c:order val="3"/>
          <c:tx>
            <c:strRef>
              <c:f>Лист5!$E$1</c:f>
              <c:strCache>
                <c:ptCount val="1"/>
                <c:pt idx="0">
                  <c:v>физика</c:v>
                </c:pt>
              </c:strCache>
            </c:strRef>
          </c:tx>
          <c:dLbls>
            <c:showVal val="1"/>
          </c:dLbls>
          <c:cat>
            <c:strRef>
              <c:f>Лист5!$A$2:$A$6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Лист5!$E$2:$E$6</c:f>
              <c:numCache>
                <c:formatCode>General</c:formatCode>
                <c:ptCount val="5"/>
                <c:pt idx="0">
                  <c:v>4.05</c:v>
                </c:pt>
                <c:pt idx="1">
                  <c:v>3.74</c:v>
                </c:pt>
                <c:pt idx="2">
                  <c:v>3.67</c:v>
                </c:pt>
                <c:pt idx="3">
                  <c:v>3.64</c:v>
                </c:pt>
                <c:pt idx="4">
                  <c:v>3.9299999999999997</c:v>
                </c:pt>
              </c:numCache>
            </c:numRef>
          </c:val>
        </c:ser>
        <c:axId val="68689280"/>
        <c:axId val="68691840"/>
      </c:barChart>
      <c:catAx>
        <c:axId val="68689280"/>
        <c:scaling>
          <c:orientation val="minMax"/>
        </c:scaling>
        <c:axPos val="b"/>
        <c:tickLblPos val="nextTo"/>
        <c:crossAx val="68691840"/>
        <c:crosses val="autoZero"/>
        <c:auto val="1"/>
        <c:lblAlgn val="ctr"/>
        <c:lblOffset val="100"/>
      </c:catAx>
      <c:valAx>
        <c:axId val="68691840"/>
        <c:scaling>
          <c:orientation val="minMax"/>
        </c:scaling>
        <c:axPos val="l"/>
        <c:majorGridlines/>
        <c:numFmt formatCode="General" sourceLinked="1"/>
        <c:tickLblPos val="nextTo"/>
        <c:crossAx val="68689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Лист6!$B$1</c:f>
              <c:strCache>
                <c:ptCount val="1"/>
                <c:pt idx="0">
                  <c:v>ГИА-9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Лист6!$A$2:$A$5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Лист6!$B$2:$B$5</c:f>
              <c:numCache>
                <c:formatCode>General</c:formatCode>
                <c:ptCount val="4"/>
                <c:pt idx="0">
                  <c:v>26.810000000000002</c:v>
                </c:pt>
                <c:pt idx="1">
                  <c:v>26.67</c:v>
                </c:pt>
                <c:pt idx="2">
                  <c:v>28.79</c:v>
                </c:pt>
                <c:pt idx="3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Лист6!$C$1</c:f>
              <c:strCache>
                <c:ptCount val="1"/>
                <c:pt idx="0">
                  <c:v>ЕГЭ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Лист6!$A$2:$A$5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Лист6!$C$2:$C$5</c:f>
              <c:numCache>
                <c:formatCode>General</c:formatCode>
                <c:ptCount val="4"/>
                <c:pt idx="0">
                  <c:v>70.8</c:v>
                </c:pt>
                <c:pt idx="1">
                  <c:v>73.7</c:v>
                </c:pt>
                <c:pt idx="2">
                  <c:v>69.900000000000006</c:v>
                </c:pt>
                <c:pt idx="3">
                  <c:v>80.040000000000006</c:v>
                </c:pt>
              </c:numCache>
            </c:numRef>
          </c:val>
        </c:ser>
        <c:axId val="73747840"/>
        <c:axId val="84154240"/>
      </c:barChart>
      <c:catAx>
        <c:axId val="73747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4154240"/>
        <c:crosses val="autoZero"/>
        <c:auto val="1"/>
        <c:lblAlgn val="ctr"/>
        <c:lblOffset val="100"/>
      </c:catAx>
      <c:valAx>
        <c:axId val="84154240"/>
        <c:scaling>
          <c:orientation val="minMax"/>
        </c:scaling>
        <c:axPos val="l"/>
        <c:majorGridlines/>
        <c:numFmt formatCode="General" sourceLinked="1"/>
        <c:tickLblPos val="nextTo"/>
        <c:crossAx val="73747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Лист7!$B$1</c:f>
              <c:strCache>
                <c:ptCount val="1"/>
                <c:pt idx="0">
                  <c:v>ГИА-9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Лист7!$A$2:$A$5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Лист7!$B$2:$B$5</c:f>
              <c:numCache>
                <c:formatCode>General</c:formatCode>
                <c:ptCount val="4"/>
                <c:pt idx="0">
                  <c:v>15.97</c:v>
                </c:pt>
                <c:pt idx="1">
                  <c:v>15.4</c:v>
                </c:pt>
                <c:pt idx="2">
                  <c:v>15.76</c:v>
                </c:pt>
                <c:pt idx="3">
                  <c:v>15.54</c:v>
                </c:pt>
              </c:numCache>
            </c:numRef>
          </c:val>
        </c:ser>
        <c:ser>
          <c:idx val="1"/>
          <c:order val="1"/>
          <c:tx>
            <c:strRef>
              <c:f>Лист7!$C$1</c:f>
              <c:strCache>
                <c:ptCount val="1"/>
                <c:pt idx="0">
                  <c:v>ЕГЭ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Лист7!$A$2:$A$5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Лист7!$C$2:$C$5</c:f>
              <c:numCache>
                <c:formatCode>General</c:formatCode>
                <c:ptCount val="4"/>
                <c:pt idx="0">
                  <c:v>52.8</c:v>
                </c:pt>
                <c:pt idx="1">
                  <c:v>59.5</c:v>
                </c:pt>
                <c:pt idx="2">
                  <c:v>49.41</c:v>
                </c:pt>
                <c:pt idx="3">
                  <c:v>55.57</c:v>
                </c:pt>
              </c:numCache>
            </c:numRef>
          </c:val>
        </c:ser>
        <c:axId val="85344256"/>
        <c:axId val="85346944"/>
      </c:barChart>
      <c:catAx>
        <c:axId val="85344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5346944"/>
        <c:crosses val="autoZero"/>
        <c:auto val="1"/>
        <c:lblAlgn val="ctr"/>
        <c:lblOffset val="100"/>
      </c:catAx>
      <c:valAx>
        <c:axId val="85346944"/>
        <c:scaling>
          <c:orientation val="minMax"/>
        </c:scaling>
        <c:axPos val="l"/>
        <c:majorGridlines/>
        <c:numFmt formatCode="General" sourceLinked="1"/>
        <c:tickLblPos val="nextTo"/>
        <c:crossAx val="85344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Лист8!$B$1</c:f>
              <c:strCache>
                <c:ptCount val="1"/>
                <c:pt idx="0">
                  <c:v>ГИА-9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numRef>
              <c:f>Лист8!$A$2:$A$5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Лист8!$B$2:$B$5</c:f>
              <c:numCache>
                <c:formatCode>General</c:formatCode>
                <c:ptCount val="4"/>
                <c:pt idx="0">
                  <c:v>0</c:v>
                </c:pt>
                <c:pt idx="1">
                  <c:v>24.5</c:v>
                </c:pt>
                <c:pt idx="2">
                  <c:v>25.84</c:v>
                </c:pt>
                <c:pt idx="3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ЕГЭ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Лист8!$A$2:$A$5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Лист8!$C$2:$C$5</c:f>
              <c:numCache>
                <c:formatCode>General</c:formatCode>
                <c:ptCount val="4"/>
                <c:pt idx="0">
                  <c:v>60.5</c:v>
                </c:pt>
                <c:pt idx="1">
                  <c:v>60.3</c:v>
                </c:pt>
                <c:pt idx="2">
                  <c:v>56.1</c:v>
                </c:pt>
                <c:pt idx="3">
                  <c:v>67.7</c:v>
                </c:pt>
              </c:numCache>
            </c:numRef>
          </c:val>
        </c:ser>
        <c:shape val="box"/>
        <c:axId val="68700032"/>
        <c:axId val="68701568"/>
        <c:axId val="0"/>
      </c:bar3DChart>
      <c:catAx>
        <c:axId val="68700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8701568"/>
        <c:crosses val="autoZero"/>
        <c:auto val="1"/>
        <c:lblAlgn val="ctr"/>
        <c:lblOffset val="100"/>
      </c:catAx>
      <c:valAx>
        <c:axId val="68701568"/>
        <c:scaling>
          <c:orientation val="minMax"/>
        </c:scaling>
        <c:axPos val="l"/>
        <c:majorGridlines/>
        <c:numFmt formatCode="General" sourceLinked="1"/>
        <c:tickLblPos val="nextTo"/>
        <c:crossAx val="68700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ГИА-9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20.38</c:v>
                </c:pt>
                <c:pt idx="2">
                  <c:v>25.8</c:v>
                </c:pt>
                <c:pt idx="3">
                  <c:v>32.4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ЕГЭ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56.2</c:v>
                </c:pt>
                <c:pt idx="1">
                  <c:v>55.7</c:v>
                </c:pt>
                <c:pt idx="2">
                  <c:v>45.33</c:v>
                </c:pt>
                <c:pt idx="3">
                  <c:v>50</c:v>
                </c:pt>
              </c:numCache>
            </c:numRef>
          </c:val>
        </c:ser>
        <c:shape val="box"/>
        <c:axId val="70632576"/>
        <c:axId val="70634112"/>
        <c:axId val="0"/>
      </c:bar3DChart>
      <c:catAx>
        <c:axId val="70632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0634112"/>
        <c:crosses val="autoZero"/>
        <c:auto val="1"/>
        <c:lblAlgn val="ctr"/>
        <c:lblOffset val="100"/>
      </c:catAx>
      <c:valAx>
        <c:axId val="70634112"/>
        <c:scaling>
          <c:orientation val="minMax"/>
        </c:scaling>
        <c:axPos val="l"/>
        <c:majorGridlines/>
        <c:numFmt formatCode="General" sourceLinked="1"/>
        <c:tickLblPos val="nextTo"/>
        <c:crossAx val="706325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B905-1D94-48F9-BDC8-C9A15301E7E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782C-62F9-4B24-BB8D-A824CCF73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fipi.ru/" TargetMode="External"/><Relationship Id="rId7" Type="http://schemas.openxmlformats.org/officeDocument/2006/relationships/hyperlink" Target="http://www.etudes.ru/" TargetMode="External"/><Relationship Id="rId2" Type="http://schemas.openxmlformats.org/officeDocument/2006/relationships/hyperlink" Target="http://uztes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://reshuege.ru/" TargetMode="External"/><Relationship Id="rId5" Type="http://schemas.openxmlformats.org/officeDocument/2006/relationships/hyperlink" Target="http://mathege.ru/" TargetMode="External"/><Relationship Id="rId10" Type="http://schemas.openxmlformats.org/officeDocument/2006/relationships/hyperlink" Target="http://www.mathnet.spb.ru/" TargetMode="External"/><Relationship Id="rId4" Type="http://schemas.openxmlformats.org/officeDocument/2006/relationships/hyperlink" Target="http://mathgia.ru/" TargetMode="External"/><Relationship Id="rId9" Type="http://schemas.openxmlformats.org/officeDocument/2006/relationships/hyperlink" Target="http://www.math.ru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3"/>
            <a:ext cx="7846640" cy="168361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СОЦИАЛЬНЫЙ ПАСПОРТ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ШКОЛЫ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Комплексный анализ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СОШ № 7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 2014-2018 учебные год</a:t>
            </a:r>
            <a:r>
              <a:rPr lang="ru-RU" b="1" dirty="0" smtClean="0"/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 результатов оценочных процедур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РУССКИЙ ЯЗЫК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71600" y="2276872"/>
          <a:ext cx="7272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оценочных процедур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7584" y="2492896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оценочных процедур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619672" y="2636912"/>
          <a:ext cx="66967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оценочных процедур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Физика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2204864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работы школы с учетом полученных результатов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marL="225425" algn="l" eaLnBrk="1" hangingPunct="1">
              <a:spcAft>
                <a:spcPts val="1000"/>
              </a:spcAft>
            </a:pPr>
            <a:r>
              <a:rPr lang="ru-RU" altLang="ru-RU" sz="36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условий для успешной подготовки, организации и проведения итоговой аттестации выпускников МАОУ СОШ № 7       в форме ЕГЭ и ГИА-9.</a:t>
            </a:r>
            <a:r>
              <a:rPr lang="ru-RU" alt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altLang="ru-RU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421187"/>
          </a:xfrm>
        </p:spPr>
        <p:txBody>
          <a:bodyPr/>
          <a:lstStyle/>
          <a:p>
            <a:pPr marL="914400" eaLnBrk="1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1-й этап – организационный (август-сентябрь);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914400" eaLnBrk="1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2-й этап – информационный (октябрь-январь);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914400" eaLnBrk="1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3-й этап – практический (октябрь-май);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914400" eaLnBrk="1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4-й этап – психологическая подготовка экзаменам  (ноябрь-май);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914400" eaLnBrk="1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5-й этап – аналитический (июнь-сентябрь).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индивидуальной работы с учащимися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hangingPunct="1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ожно выделить следующие составляющие готовности учащихся  МАОУ СОШ № 7 к сдаче экзаменов в форме ЕГЭ и ГИА -9:</a:t>
            </a:r>
            <a:endParaRPr lang="ru-RU" sz="2000" dirty="0" smtClean="0">
              <a:ea typeface="Calibri"/>
              <a:cs typeface="Times New Roman"/>
            </a:endParaRPr>
          </a:p>
          <a:p>
            <a:pPr marL="914400" algn="just" eaLnBrk="1" hangingPunct="1">
              <a:spcAft>
                <a:spcPts val="1000"/>
              </a:spcAft>
              <a:defRPr/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информационная готовность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(знания о порядке, продолжительности  и процедуре проведения ЕГЭ и ГИА-9, правилах поведения на экзамене, правилах заполнения бланков);</a:t>
            </a:r>
            <a:endParaRPr lang="ru-RU" sz="2000" dirty="0" smtClean="0">
              <a:ea typeface="Calibri"/>
              <a:cs typeface="Times New Roman"/>
            </a:endParaRPr>
          </a:p>
          <a:p>
            <a:pPr marL="914400" algn="just" eaLnBrk="1" hangingPunct="1">
              <a:spcAft>
                <a:spcPts val="1000"/>
              </a:spcAft>
              <a:defRPr/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предметная готовность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(качество подготовки по обязательным и профильным  предметам, умение выполнять задания 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КИМов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);</a:t>
            </a:r>
            <a:endParaRPr lang="ru-RU" sz="2000" dirty="0" smtClean="0">
              <a:ea typeface="Calibri"/>
              <a:cs typeface="Times New Roman"/>
            </a:endParaRPr>
          </a:p>
          <a:p>
            <a:pPr marL="914400" algn="just" eaLnBrk="1" hangingPunct="1">
              <a:spcAft>
                <a:spcPts val="1000"/>
              </a:spcAft>
              <a:defRPr/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психологическая готовность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(внутренняя настроенность на определенное поведение, ориентированность на целесообразные действия, актуализация и использование возможностей личности для успешных действий в ситуации сдачи экзамена).</a:t>
            </a:r>
            <a:endParaRPr lang="ru-RU" sz="20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</a:t>
            </a:r>
            <a:r>
              <a:rPr lang="ru-RU" alt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79506" y="1196750"/>
          <a:ext cx="8712970" cy="5184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613"/>
                <a:gridCol w="565548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41685"/>
                <a:gridCol w="335794"/>
              </a:tblGrid>
              <a:tr h="569286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Фамилия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 Иванов Сергей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Вариант ОГЭ</a:t>
                      </a:r>
                      <a:endParaRPr lang="ru-RU" sz="9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Прогресс</a:t>
                      </a:r>
                      <a:endParaRPr lang="ru-RU" sz="9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Алгебра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Геометрия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ВУФ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4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 из 20</a:t>
                      </a:r>
                      <a:endParaRPr lang="ru-RU" sz="900" b="1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арифметика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соответствие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корни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уравнение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графики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прогрессия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дробно </a:t>
                      </a:r>
                      <a:r>
                        <a:rPr lang="ru-RU" sz="900" u="none" strike="noStrike" dirty="0" err="1">
                          <a:effectLst/>
                        </a:rPr>
                        <a:t>рац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неравенства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углы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окружность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Р и </a:t>
                      </a:r>
                      <a:r>
                        <a:rPr lang="en-US" sz="900" u="none" strike="noStrike" dirty="0">
                          <a:effectLst/>
                        </a:rPr>
                        <a:t>S</a:t>
                      </a:r>
                      <a:endParaRPr lang="en-US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клетки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выбор ответа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таблица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чтение графика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задача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подобие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диаграмма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вероятность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подстановка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 Cyr"/>
                      </a:endParaRPr>
                    </a:p>
                  </a:txBody>
                  <a:tcPr marL="8341" marR="8341" marT="83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групповой работы с учащимися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0" algn="just" eaLnBrk="1" hangingPunct="1"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Группа «риска» №1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- учащиеся, которые могут не набрать минимальное количество баллов, подтверждающие освоение основных общеобразовательных программ основного и среднего (полного) общего образования.</a:t>
            </a:r>
            <a:endParaRPr lang="ru-RU" sz="2400" dirty="0" smtClean="0">
              <a:ea typeface="Calibri"/>
              <a:cs typeface="Times New Roman"/>
            </a:endParaRPr>
          </a:p>
          <a:p>
            <a:pPr marL="685800" algn="just" eaLnBrk="1" hangingPunct="1"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Группа  «слабоуспевающих» №2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– учащиеся, которые при добросовестном отношении могут набрать минимальное количество баллов, подтверждающее освоение основных общеобразовательных программ основного и среднего (полного) общего образования.</a:t>
            </a:r>
            <a:endParaRPr lang="ru-RU" sz="2400" dirty="0" smtClean="0">
              <a:ea typeface="Calibri"/>
              <a:cs typeface="Times New Roman"/>
            </a:endParaRPr>
          </a:p>
          <a:p>
            <a:pPr marL="685800" algn="just" eaLnBrk="1" hangingPunct="1"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Группа  «сильных» №3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–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учащиеся претенденты на получение высоких баллов.</a:t>
            </a:r>
            <a:endParaRPr lang="ru-RU" sz="2400" dirty="0" smtClean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среда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Принципы подготовки к итоговой аттестации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Первый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тематический. Эффективнее выстраивать такую подготовку, соблюдая принцип от простых типовых заданий к сложным.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Второй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логический. На этапе освоения знаний необходимо подбирать материал в виде логически взаимосвязанной системы, где из одного следует другое.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Третий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тренировочный. На уроках учащимся предлагаются тренировочные тесты, выполняя которые дети могут оценить степень подготовленности к экзаменам.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Четвёртый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индивидуальный. На уроках ученик может не только выполнить тест, но и получить ответы на вопросы, которые вызвали затруднение.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Пятый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временной. Все тренировочные тесты следует проводить с ограничением времени, чтобы учащиеся могли контролировать себя - за какое время сколько заданий они успевают решить.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Шестой принцип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– контролирующий.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Максимализация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нагрузки по содержанию и по времени для всех учащихся одинакова. Это необходимо, поскольку тест по своему назначению ставит всех в равные условия и предполагает объективный контроль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Применение ИКТ на уроках математики при подготовке к ЕГЭ и ГИА</a:t>
            </a:r>
            <a:r>
              <a:rPr lang="ru-RU" altLang="ru-RU" sz="2800" b="1" dirty="0" smtClean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		</a:t>
            </a:r>
            <a:r>
              <a:rPr lang="ru-RU" alt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Технология применения средств ИКТ в предметном обучении основывается на: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использовании участниками образовательного процесса некоторых формализованных моделей содержания;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деятельности учителя, управляющего этими средствами;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повышении мотивации и активности обучающихся, вызываемой интерактивными свойствами компьютера.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Применение информационных технологий помогают: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создать у школьника положительную мотивацию в изучении нового материала;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развить познавательный интерес к предмету;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первично закрепить знания учащихся;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проверить прочность усвоения знаний.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7500689" cy="1656184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Формальное образование поможет вам выжить. Самообразование приведет вас к успеху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Джим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44825"/>
            <a:ext cx="2952328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  <a:hlinkClick r:id="rId2"/>
              </a:rPr>
              <a:t>http</a:t>
            </a:r>
            <a:r>
              <a:rPr lang="ru-RU" sz="2400" dirty="0">
                <a:latin typeface="+mn-lt"/>
                <a:cs typeface="+mn-cs"/>
                <a:hlinkClick r:id="rId2"/>
              </a:rPr>
              <a:t>:</a:t>
            </a:r>
            <a:r>
              <a:rPr lang="en-US" sz="2400" dirty="0">
                <a:latin typeface="+mn-lt"/>
                <a:cs typeface="+mn-cs"/>
                <a:hlinkClick r:id="rId2"/>
              </a:rPr>
              <a:t>//uztest.ru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hlinkClick r:id="rId3"/>
              </a:rPr>
              <a:t>http</a:t>
            </a:r>
            <a:r>
              <a:rPr lang="ru-RU" sz="2400" dirty="0">
                <a:hlinkClick r:id="rId3"/>
              </a:rPr>
              <a:t>:</a:t>
            </a:r>
            <a:r>
              <a:rPr lang="en-US" sz="2400" dirty="0">
                <a:hlinkClick r:id="rId3"/>
              </a:rPr>
              <a:t>//fipi.ru</a:t>
            </a: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Times New Roman"/>
                <a:cs typeface="Times New Roman"/>
                <a:hlinkClick r:id="rId4"/>
              </a:rPr>
              <a:t>http</a:t>
            </a:r>
            <a:r>
              <a:rPr lang="ru-RU" sz="2400" dirty="0">
                <a:latin typeface="+mj-lt"/>
                <a:ea typeface="Times New Roman"/>
                <a:cs typeface="Times New Roman"/>
                <a:hlinkClick r:id="rId4"/>
              </a:rPr>
              <a:t>:</a:t>
            </a:r>
            <a:r>
              <a:rPr lang="en-US" sz="2400" dirty="0">
                <a:latin typeface="+mj-lt"/>
                <a:ea typeface="Times New Roman"/>
                <a:cs typeface="Times New Roman"/>
                <a:hlinkClick r:id="rId4"/>
              </a:rPr>
              <a:t>//mathgia.ru</a:t>
            </a:r>
            <a:endParaRPr lang="ru-RU" sz="2400" dirty="0">
              <a:latin typeface="+mj-lt"/>
              <a:ea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Times New Roman"/>
                <a:cs typeface="Times New Roman"/>
                <a:hlinkClick r:id="rId5"/>
              </a:rPr>
              <a:t>http</a:t>
            </a:r>
            <a:r>
              <a:rPr lang="ru-RU" sz="2400" dirty="0">
                <a:latin typeface="+mj-lt"/>
                <a:ea typeface="Times New Roman"/>
                <a:cs typeface="Times New Roman"/>
                <a:hlinkClick r:id="rId5"/>
              </a:rPr>
              <a:t>:</a:t>
            </a:r>
            <a:r>
              <a:rPr lang="en-US" sz="2400" dirty="0">
                <a:latin typeface="+mj-lt"/>
                <a:ea typeface="Times New Roman"/>
                <a:cs typeface="Times New Roman"/>
                <a:hlinkClick r:id="rId5"/>
              </a:rPr>
              <a:t>//mathege.ru</a:t>
            </a:r>
            <a:endParaRPr lang="ru-RU" sz="2400" dirty="0">
              <a:latin typeface="+mj-lt"/>
              <a:ea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6" cstate="print"/>
          <a:srcRect t="12500" r="77148" b="71875"/>
          <a:stretch>
            <a:fillRect/>
          </a:stretch>
        </p:blipFill>
        <p:spPr bwMode="auto">
          <a:xfrm>
            <a:off x="899592" y="4797152"/>
            <a:ext cx="2786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03648" y="6237312"/>
            <a:ext cx="1698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  <a:hlinkClick r:id="rId7"/>
              </a:rPr>
              <a:t>www.etudes.ru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8" cstate="print"/>
          <a:srcRect t="16406" r="83398" b="72656"/>
          <a:stretch>
            <a:fillRect/>
          </a:stretch>
        </p:blipFill>
        <p:spPr bwMode="auto">
          <a:xfrm>
            <a:off x="5868144" y="4797152"/>
            <a:ext cx="2312045" cy="114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>
            <a:hlinkClick r:id="rId9"/>
          </p:cNvPr>
          <p:cNvSpPr/>
          <p:nvPr/>
        </p:nvSpPr>
        <p:spPr>
          <a:xfrm>
            <a:off x="6372200" y="6021288"/>
            <a:ext cx="15176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www.math.ru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860032" y="2056202"/>
            <a:ext cx="3711898" cy="2492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 smtClean="0">
              <a:latin typeface="Arial" charset="0"/>
            </a:endParaRPr>
          </a:p>
          <a:p>
            <a:pPr algn="ctr" eaLnBrk="0" hangingPunct="0">
              <a:defRPr/>
            </a:pPr>
            <a:r>
              <a:rPr lang="ru-RU" altLang="ru-RU" sz="2400" dirty="0" smtClean="0">
                <a:latin typeface="Arial" charset="0"/>
                <a:cs typeface="Times New Roman" pitchFamily="18" charset="0"/>
              </a:rPr>
              <a:t>Сайт элементарной математики Дмитрия Гущина</a:t>
            </a:r>
            <a:endParaRPr lang="en-US" altLang="ru-RU" sz="2400" dirty="0" smtClean="0">
              <a:latin typeface="Arial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altLang="ru-RU" sz="2400" dirty="0" smtClean="0">
                <a:latin typeface="Arial" charset="0"/>
                <a:cs typeface="Times New Roman" pitchFamily="18" charset="0"/>
                <a:hlinkClick r:id="rId10"/>
              </a:rPr>
              <a:t>http://www.mathnet.spb.ru</a:t>
            </a:r>
            <a:endParaRPr lang="ru-RU" altLang="ru-RU" sz="2400" dirty="0" smtClean="0">
              <a:latin typeface="Arial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altLang="ru-RU" sz="2400" dirty="0" smtClean="0">
                <a:latin typeface="Arial" charset="0"/>
                <a:cs typeface="Times New Roman" pitchFamily="18" charset="0"/>
                <a:hlinkClick r:id="rId11"/>
              </a:rPr>
              <a:t>http://reshuege.ru</a:t>
            </a:r>
            <a:endParaRPr lang="ru-RU" altLang="ru-RU" sz="2400" dirty="0" smtClean="0">
              <a:latin typeface="Arial" charset="0"/>
            </a:endParaRPr>
          </a:p>
          <a:p>
            <a:pPr eaLnBrk="0" hangingPunct="0">
              <a:defRPr/>
            </a:pPr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700213"/>
            <a:ext cx="4103688" cy="4349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 родителей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Занятость родителей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образование выпускников за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последние 3 года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анализ кадров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Предметы, по которым имеются стабильно низкие результаты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Обществознание </a:t>
            </a:r>
          </a:p>
          <a:p>
            <a:endParaRPr lang="ru-RU" sz="3600" b="1" dirty="0" smtClean="0"/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Физика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admin\Pictures\007-smilie-traurig-erschüttert-tränen-angst-karikatur-malvorlagen, ausmalbilder-com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132856"/>
            <a:ext cx="4017272" cy="3480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Текучесть (сменяемость) педагог</a:t>
            </a:r>
            <a:r>
              <a:rPr lang="ru-RU" b="1" dirty="0" smtClean="0"/>
              <a:t>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Математика - 4</a:t>
            </a:r>
          </a:p>
          <a:p>
            <a:endParaRPr lang="ru-RU" b="1" dirty="0" smtClean="0"/>
          </a:p>
          <a:p>
            <a:r>
              <a:rPr lang="ru-RU" b="1" dirty="0" smtClean="0"/>
              <a:t>Русский - 2</a:t>
            </a:r>
          </a:p>
          <a:p>
            <a:endParaRPr lang="ru-RU" b="1" dirty="0" smtClean="0"/>
          </a:p>
          <a:p>
            <a:r>
              <a:rPr lang="ru-RU" b="1" dirty="0" smtClean="0"/>
              <a:t>Обществознание  - 1</a:t>
            </a:r>
          </a:p>
          <a:p>
            <a:endParaRPr lang="ru-RU" b="1" dirty="0" smtClean="0"/>
          </a:p>
          <a:p>
            <a:r>
              <a:rPr lang="ru-RU" b="1" dirty="0" smtClean="0"/>
              <a:t>Физика  -1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69618"/>
            <a:ext cx="4069654" cy="227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учащихся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470</Words>
  <Application>Microsoft Office PowerPoint</Application>
  <PresentationFormat>Экран (4:3)</PresentationFormat>
  <Paragraphs>307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СОЦИАЛЬНЫЙ ПАСПОРТ ШКОЛЫ</vt:lpstr>
      <vt:lpstr>Слайд 2</vt:lpstr>
      <vt:lpstr>Образование родителей</vt:lpstr>
      <vt:lpstr>Занятость родителей</vt:lpstr>
      <vt:lpstr> Профессиональное образование выпускников за  последние 3 года</vt:lpstr>
      <vt:lpstr>Слайд 6</vt:lpstr>
      <vt:lpstr>Предметы, по которым имеются стабильно низкие результаты</vt:lpstr>
      <vt:lpstr>Текучесть (сменяемость) педагогов</vt:lpstr>
      <vt:lpstr>Успеваемость учащихся </vt:lpstr>
      <vt:lpstr>Анализ результатов оценочных процедур</vt:lpstr>
      <vt:lpstr>Анализ результатов оценочных процедур</vt:lpstr>
      <vt:lpstr>Анализ результатов оценочных процедур</vt:lpstr>
      <vt:lpstr>Анализ результатов оценочных процедур</vt:lpstr>
      <vt:lpstr>  </vt:lpstr>
      <vt:lpstr>Цель: создание условий для успешной подготовки, организации и проведения итоговой аттестации выпускников МАОУ СОШ № 7       в форме ЕГЭ и ГИА-9. </vt:lpstr>
      <vt:lpstr>Этапы:</vt:lpstr>
      <vt:lpstr>Система индивидуальной работы с учащимися</vt:lpstr>
      <vt:lpstr>Мониторинг качества образования </vt:lpstr>
      <vt:lpstr>Система групповой работы с учащимися</vt:lpstr>
      <vt:lpstr>Принципы подготовки к итоговой аттестации</vt:lpstr>
      <vt:lpstr>Применение ИКТ на уроках математики при подготовке к ЕГЭ и ГИА.</vt:lpstr>
      <vt:lpstr> Формальное образование поможет вам выжить. Самообразование приведет вас к успеху.  Джим Рон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ПАСПОРТ ШКОЛЫ</dc:title>
  <dc:creator>admin</dc:creator>
  <cp:lastModifiedBy>Buh7</cp:lastModifiedBy>
  <cp:revision>7</cp:revision>
  <dcterms:created xsi:type="dcterms:W3CDTF">2018-09-21T12:53:01Z</dcterms:created>
  <dcterms:modified xsi:type="dcterms:W3CDTF">2018-09-21T13:49:23Z</dcterms:modified>
</cp:coreProperties>
</file>