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3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>
        <c:manualLayout>
          <c:layoutTarget val="inner"/>
          <c:xMode val="edge"/>
          <c:yMode val="edge"/>
          <c:x val="3.5584339617779917E-2"/>
          <c:y val="1.434173151263581E-2"/>
          <c:w val="0.94145189747131908"/>
          <c:h val="0.89929523126789768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9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3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4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5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6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Pt>
            <c:idx val="17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'C:\Users\Учебный отдел\Desktop\[Неуспешники на 31.03.15г. - копия.xlsx]Лист3'!$A$1:$A$18</c:f>
              <c:strCache>
                <c:ptCount val="18"/>
                <c:pt idx="1">
                  <c:v>СОШ № 15</c:v>
                </c:pt>
                <c:pt idx="2">
                  <c:v>СОШ № 14</c:v>
                </c:pt>
                <c:pt idx="3">
                  <c:v>СОШ № 39</c:v>
                </c:pt>
                <c:pt idx="4">
                  <c:v>СОШ № 55</c:v>
                </c:pt>
                <c:pt idx="5">
                  <c:v>СОШ № 7</c:v>
                </c:pt>
                <c:pt idx="6">
                  <c:v>СОШ № 9</c:v>
                </c:pt>
                <c:pt idx="7">
                  <c:v>СОШ № 5</c:v>
                </c:pt>
                <c:pt idx="8">
                  <c:v>СОШ № 28</c:v>
                </c:pt>
                <c:pt idx="9">
                  <c:v>СОШ № 12</c:v>
                </c:pt>
                <c:pt idx="10">
                  <c:v>СОШ № 8</c:v>
                </c:pt>
                <c:pt idx="11">
                  <c:v>СОШ № 11</c:v>
                </c:pt>
                <c:pt idx="12">
                  <c:v>СОШ № 10</c:v>
                </c:pt>
                <c:pt idx="13">
                  <c:v>СОШ № 18</c:v>
                </c:pt>
                <c:pt idx="14">
                  <c:v> СОШ № 1</c:v>
                </c:pt>
                <c:pt idx="15">
                  <c:v>СОШ № 4</c:v>
                </c:pt>
                <c:pt idx="16">
                  <c:v>СОШ № 19</c:v>
                </c:pt>
                <c:pt idx="17">
                  <c:v>СОШ № 6</c:v>
                </c:pt>
              </c:strCache>
            </c:strRef>
          </c:cat>
          <c:val>
            <c:numRef>
              <c:f>'C:\Users\Учебный отдел\Desktop\[Неуспешники на 31.03.15г. - копия.xlsx]Лист3'!$B$1:$B$18</c:f>
              <c:numCache>
                <c:formatCode>General</c:formatCode>
                <c:ptCount val="18"/>
                <c:pt idx="1">
                  <c:v>7.3</c:v>
                </c:pt>
                <c:pt idx="2">
                  <c:v>7.5</c:v>
                </c:pt>
                <c:pt idx="3">
                  <c:v>8.1</c:v>
                </c:pt>
                <c:pt idx="4">
                  <c:v>8.1999999999999993</c:v>
                </c:pt>
                <c:pt idx="5">
                  <c:v>8.6999999999999993</c:v>
                </c:pt>
                <c:pt idx="6">
                  <c:v>8.9</c:v>
                </c:pt>
                <c:pt idx="7">
                  <c:v>9.3000000000000007</c:v>
                </c:pt>
                <c:pt idx="8">
                  <c:v>9.3000000000000007</c:v>
                </c:pt>
                <c:pt idx="9">
                  <c:v>9.5</c:v>
                </c:pt>
                <c:pt idx="10">
                  <c:v>9.6999999999999993</c:v>
                </c:pt>
                <c:pt idx="11">
                  <c:v>9.6999999999999993</c:v>
                </c:pt>
                <c:pt idx="12">
                  <c:v>9.8000000000000007</c:v>
                </c:pt>
                <c:pt idx="13">
                  <c:v>10</c:v>
                </c:pt>
                <c:pt idx="14">
                  <c:v>10.199999999999999</c:v>
                </c:pt>
                <c:pt idx="15">
                  <c:v>10.8</c:v>
                </c:pt>
                <c:pt idx="16">
                  <c:v>11.4</c:v>
                </c:pt>
                <c:pt idx="17">
                  <c:v>11.5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552576"/>
        <c:axId val="22554112"/>
        <c:axId val="0"/>
      </c:bar3DChart>
      <c:catAx>
        <c:axId val="22552576"/>
        <c:scaling>
          <c:orientation val="minMax"/>
        </c:scaling>
        <c:delete val="0"/>
        <c:axPos val="b"/>
        <c:majorGridlines>
          <c:spPr>
            <a:ln>
              <a:noFill/>
            </a:ln>
          </c:spPr>
        </c:majorGridlines>
        <c:minorGridlines>
          <c:spPr>
            <a:ln>
              <a:noFill/>
            </a:ln>
          </c:spPr>
        </c:minorGridlines>
        <c:majorTickMark val="out"/>
        <c:minorTickMark val="none"/>
        <c:tickLblPos val="nextTo"/>
        <c:txPr>
          <a:bodyPr/>
          <a:lstStyle/>
          <a:p>
            <a:pPr>
              <a:defRPr sz="106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554112"/>
        <c:crosses val="autoZero"/>
        <c:auto val="1"/>
        <c:lblAlgn val="ctr"/>
        <c:lblOffset val="100"/>
        <c:noMultiLvlLbl val="0"/>
      </c:catAx>
      <c:valAx>
        <c:axId val="22554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2552576"/>
        <c:crosses val="autoZero"/>
        <c:crossBetween val="between"/>
      </c:valAx>
      <c:spPr>
        <a:solidFill>
          <a:srgbClr val="92D050"/>
        </a:solidFill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5">
            <a:lumMod val="20000"/>
            <a:lumOff val="80000"/>
          </a:schemeClr>
        </a:solidFill>
      </c:spPr>
    </c:sideWall>
    <c:backWall>
      <c:thickness val="0"/>
      <c:spPr>
        <a:solidFill>
          <a:schemeClr val="accent5">
            <a:lumMod val="20000"/>
            <a:lumOff val="80000"/>
          </a:schemeClr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7"/>
            <c:invertIfNegative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Лист2!$A$5:$A$22</c:f>
              <c:strCache>
                <c:ptCount val="18"/>
                <c:pt idx="0">
                  <c:v>СОШ №19</c:v>
                </c:pt>
                <c:pt idx="1">
                  <c:v>СОШ №5</c:v>
                </c:pt>
                <c:pt idx="2">
                  <c:v>СОШ № 28</c:v>
                </c:pt>
                <c:pt idx="3">
                  <c:v>СОШ №39</c:v>
                </c:pt>
                <c:pt idx="4">
                  <c:v>СОШ №10</c:v>
                </c:pt>
                <c:pt idx="5">
                  <c:v>СОШ №1</c:v>
                </c:pt>
                <c:pt idx="6">
                  <c:v>СОШ №7</c:v>
                </c:pt>
                <c:pt idx="7">
                  <c:v>СОШ №11</c:v>
                </c:pt>
                <c:pt idx="8">
                  <c:v>СОШ №4</c:v>
                </c:pt>
                <c:pt idx="9">
                  <c:v>СОШ №12</c:v>
                </c:pt>
                <c:pt idx="10">
                  <c:v>СОШ №15</c:v>
                </c:pt>
                <c:pt idx="11">
                  <c:v>СОШ №55</c:v>
                </c:pt>
                <c:pt idx="12">
                  <c:v>СОШ №6</c:v>
                </c:pt>
                <c:pt idx="13">
                  <c:v>СОШ №9</c:v>
                </c:pt>
                <c:pt idx="14">
                  <c:v>СОШ №8</c:v>
                </c:pt>
                <c:pt idx="15">
                  <c:v>СОШ № 18</c:v>
                </c:pt>
                <c:pt idx="16">
                  <c:v>СОШ №14</c:v>
                </c:pt>
                <c:pt idx="17">
                  <c:v>ВСОШ</c:v>
                </c:pt>
              </c:strCache>
            </c:strRef>
          </c:cat>
          <c:val>
            <c:numRef>
              <c:f>Лист2!$B$5:$B$22</c:f>
              <c:numCache>
                <c:formatCode>General</c:formatCode>
                <c:ptCount val="18"/>
                <c:pt idx="0">
                  <c:v>48.5</c:v>
                </c:pt>
                <c:pt idx="1">
                  <c:v>47.9</c:v>
                </c:pt>
                <c:pt idx="2">
                  <c:v>46.6</c:v>
                </c:pt>
                <c:pt idx="3">
                  <c:v>44.6</c:v>
                </c:pt>
                <c:pt idx="4">
                  <c:v>42.8</c:v>
                </c:pt>
                <c:pt idx="5">
                  <c:v>42.5</c:v>
                </c:pt>
                <c:pt idx="6">
                  <c:v>42</c:v>
                </c:pt>
                <c:pt idx="7">
                  <c:v>40.6</c:v>
                </c:pt>
                <c:pt idx="8">
                  <c:v>39.9</c:v>
                </c:pt>
                <c:pt idx="9">
                  <c:v>39.799999999999997</c:v>
                </c:pt>
                <c:pt idx="10">
                  <c:v>38.6</c:v>
                </c:pt>
                <c:pt idx="11">
                  <c:v>37.700000000000003</c:v>
                </c:pt>
                <c:pt idx="12">
                  <c:v>37.6</c:v>
                </c:pt>
                <c:pt idx="13">
                  <c:v>36.6</c:v>
                </c:pt>
                <c:pt idx="14">
                  <c:v>36.5</c:v>
                </c:pt>
                <c:pt idx="15">
                  <c:v>36.4</c:v>
                </c:pt>
                <c:pt idx="16">
                  <c:v>33</c:v>
                </c:pt>
                <c:pt idx="17">
                  <c:v>28.4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810048"/>
        <c:axId val="23811584"/>
        <c:axId val="0"/>
      </c:bar3DChart>
      <c:catAx>
        <c:axId val="238100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3811584"/>
        <c:crosses val="autoZero"/>
        <c:auto val="1"/>
        <c:lblAlgn val="ctr"/>
        <c:lblOffset val="100"/>
        <c:noMultiLvlLbl val="0"/>
      </c:catAx>
      <c:valAx>
        <c:axId val="2381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3810048"/>
        <c:crosses val="autoZero"/>
        <c:crossBetween val="between"/>
      </c:valAx>
      <c:spPr>
        <a:solidFill>
          <a:schemeClr val="accent6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6">
        <a:lumMod val="75000"/>
      </a:schemeClr>
    </a:solidFill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0.02586</cdr:x>
      <cdr:y>0.21837</cdr:y>
    </cdr:from>
    <cdr:to>
      <cdr:x>1</cdr:x>
      <cdr:y>0.21988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228600" y="1381125"/>
          <a:ext cx="8610600" cy="9525"/>
        </a:xfrm>
        <a:prstGeom xmlns:a="http://schemas.openxmlformats.org/drawingml/2006/main" prst="line">
          <a:avLst/>
        </a:prstGeom>
        <a:ln xmlns:a="http://schemas.openxmlformats.org/drawingml/2006/main" w="47625" cmpd="sng">
          <a:solidFill>
            <a:srgbClr val="FF0000"/>
          </a:solidFill>
          <a:prstDash val="dash"/>
          <a:bevel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0.14332</cdr:x>
      <cdr:y>0.05572</cdr:y>
    </cdr:from>
    <cdr:to>
      <cdr:x>0.42105</cdr:x>
      <cdr:y>0.14458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1201026" y="266002"/>
          <a:ext cx="2327365" cy="4242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средний по району 9,4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281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633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6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685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01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573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18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377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17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02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462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8B754-8035-423A-9837-6573A43DD15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26BA3-FA0B-4F49-BB16-20E9ADBDC8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8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Готовность выпускников к ГИА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26976"/>
          </a:xfrm>
        </p:spPr>
        <p:txBody>
          <a:bodyPr/>
          <a:lstStyle/>
          <a:p>
            <a:r>
              <a:rPr lang="ru-RU" dirty="0" smtClean="0"/>
              <a:t>По итогам МДР, КДР и  информации </a:t>
            </a:r>
            <a:r>
              <a:rPr lang="ru-RU" dirty="0" err="1" smtClean="0"/>
              <a:t>тьюторов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396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90066"/>
          </a:xfrm>
        </p:spPr>
        <p:txBody>
          <a:bodyPr>
            <a:noAutofit/>
          </a:bodyPr>
          <a:lstStyle/>
          <a:p>
            <a:r>
              <a:rPr lang="ru-RU" sz="2800" dirty="0" smtClean="0"/>
              <a:t>Итоги МДР, КДР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6425"/>
              </p:ext>
            </p:extLst>
          </p:nvPr>
        </p:nvGraphicFramePr>
        <p:xfrm>
          <a:off x="395536" y="620688"/>
          <a:ext cx="82296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831072"/>
                <a:gridCol w="1460768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работ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Школы, показывающие низкие баллы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«</a:t>
                      </a:r>
                      <a:r>
                        <a:rPr lang="ru-RU" dirty="0" err="1" smtClean="0"/>
                        <a:t>неуспешников</a:t>
                      </a:r>
                      <a:r>
                        <a:rPr lang="ru-RU" dirty="0" smtClean="0"/>
                        <a:t>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Группа</a:t>
                      </a:r>
                      <a:r>
                        <a:rPr lang="ru-RU" baseline="0" dirty="0" smtClean="0"/>
                        <a:t> риска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14,15,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ВСОШ, 55, 39, 7,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 ОУ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Русский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6,8,9,14, 18, ВСОШ, 55, 5, 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(по итогам МДР)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№12, №10,</a:t>
                      </a:r>
                      <a:r>
                        <a:rPr lang="ru-RU" baseline="0" dirty="0" smtClean="0"/>
                        <a:t> №55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4, 11, 10, 12, 55, 39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4, 10, 11, 12, 39, 8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14,</a:t>
                      </a:r>
                      <a:r>
                        <a:rPr lang="ru-RU" baseline="0" dirty="0" smtClean="0"/>
                        <a:t> 18, 7, ВСОШ, 11, 8, 15, 39, 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6,8,11,14,11, 15, 18,7, 14, 55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Английский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19,1,4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1,4,19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7,15.18,55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11,18,4,10,6,9,55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10,11,55,4,9,10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39.7.12.28,10.14. ВСОШ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7,14</a:t>
                      </a:r>
                      <a:r>
                        <a:rPr lang="ru-RU" baseline="0" dirty="0" smtClean="0"/>
                        <a:t> (3 человека), 10, 39, 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94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Рекомендации </a:t>
            </a:r>
            <a:r>
              <a:rPr lang="ru-RU" dirty="0" err="1" smtClean="0"/>
              <a:t>тьюторов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Индивидуальное консультирование учителями</a:t>
            </a:r>
          </a:p>
          <a:p>
            <a:r>
              <a:rPr lang="ru-RU" sz="2400" dirty="0" smtClean="0"/>
              <a:t>Посещение МКП,</a:t>
            </a:r>
          </a:p>
          <a:p>
            <a:r>
              <a:rPr lang="ru-RU" sz="2400" dirty="0" smtClean="0"/>
              <a:t>По русскому языку - внимание сочинению , анализу текста,</a:t>
            </a:r>
          </a:p>
          <a:p>
            <a:r>
              <a:rPr lang="ru-RU" sz="2400" dirty="0" smtClean="0"/>
              <a:t>По математике- </a:t>
            </a:r>
            <a:r>
              <a:rPr lang="ru-RU" sz="2400" dirty="0" err="1" smtClean="0"/>
              <a:t>миниэкзамены</a:t>
            </a:r>
            <a:r>
              <a:rPr lang="ru-RU" sz="2400" dirty="0" smtClean="0"/>
              <a:t> на «спаренных» уроках с немедленной проверкой</a:t>
            </a:r>
          </a:p>
          <a:p>
            <a:r>
              <a:rPr lang="ru-RU" sz="2400" dirty="0" smtClean="0"/>
              <a:t>По обществознанию – не хватает учителей для консультирования</a:t>
            </a:r>
          </a:p>
          <a:p>
            <a:r>
              <a:rPr lang="ru-RU" sz="2400" dirty="0" smtClean="0"/>
              <a:t>ПО предметам по выбору – хорошие баллы – это каждодневный труд учителя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4382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 МДР</a:t>
            </a:r>
            <a:endParaRPr lang="ru-RU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56998"/>
              </p:ext>
            </p:extLst>
          </p:nvPr>
        </p:nvGraphicFramePr>
        <p:xfrm>
          <a:off x="467544" y="1484784"/>
          <a:ext cx="8380040" cy="4773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7460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Русский язык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09778"/>
              </p:ext>
            </p:extLst>
          </p:nvPr>
        </p:nvGraphicFramePr>
        <p:xfrm>
          <a:off x="179512" y="1196752"/>
          <a:ext cx="878497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680748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217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Готовность выпускников к ГИА</vt:lpstr>
      <vt:lpstr>Итоги МДР, КДР</vt:lpstr>
      <vt:lpstr>Рекомендации тьюторов</vt:lpstr>
      <vt:lpstr>Математика МДР</vt:lpstr>
      <vt:lpstr>Русский язык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Готовность выпускников к ГИА</dc:title>
  <dc:creator>УО Красноармейский</dc:creator>
  <cp:lastModifiedBy>УО Красноармейский</cp:lastModifiedBy>
  <cp:revision>5</cp:revision>
  <dcterms:created xsi:type="dcterms:W3CDTF">2015-04-17T06:00:48Z</dcterms:created>
  <dcterms:modified xsi:type="dcterms:W3CDTF">2020-09-25T12:45:29Z</dcterms:modified>
</cp:coreProperties>
</file>